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1" r:id="rId3"/>
    <p:sldId id="266" r:id="rId4"/>
    <p:sldId id="257" r:id="rId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66CC"/>
    <a:srgbClr val="FF0066"/>
    <a:srgbClr val="FF0000"/>
    <a:srgbClr val="FFCCFF"/>
    <a:srgbClr val="FF99FF"/>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84" autoAdjust="0"/>
    <p:restoredTop sz="94660"/>
  </p:normalViewPr>
  <p:slideViewPr>
    <p:cSldViewPr snapToGrid="0">
      <p:cViewPr varScale="1">
        <p:scale>
          <a:sx n="111" d="100"/>
          <a:sy n="111" d="100"/>
        </p:scale>
        <p:origin x="159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28507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B951FB68-000E-3C92-06D8-5C0CFC1CC309}"/>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Box 8">
            <a:extLst>
              <a:ext uri="{FF2B5EF4-FFF2-40B4-BE49-F238E27FC236}">
                <a16:creationId xmlns:a16="http://schemas.microsoft.com/office/drawing/2014/main" id="{A1331023-CC9A-C5A0-85E3-22E7DEAB33B7}"/>
              </a:ext>
            </a:extLst>
          </p:cNvPr>
          <p:cNvSpPr txBox="1">
            <a:spLocks noChangeArrowheads="1"/>
          </p:cNvSpPr>
          <p:nvPr userDrawn="1"/>
        </p:nvSpPr>
        <p:spPr bwMode="auto">
          <a:xfrm>
            <a:off x="0" y="6643688"/>
            <a:ext cx="311816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fontAlgn="base">
              <a:spcBef>
                <a:spcPct val="0"/>
              </a:spcBef>
              <a:spcAft>
                <a:spcPct val="0"/>
              </a:spcAft>
            </a:pPr>
            <a:r>
              <a:rPr kumimoji="1" lang="en-US" altLang="ja-JP" sz="800" b="1" dirty="0">
                <a:solidFill>
                  <a:srgbClr val="000000"/>
                </a:solidFill>
                <a:latin typeface="Arial" charset="0"/>
                <a:ea typeface="ＭＳ Ｐゴシック" charset="-128"/>
              </a:rPr>
              <a:t>Copyright©2023 </a:t>
            </a:r>
            <a:r>
              <a:rPr kumimoji="1" lang="en-US" altLang="ja-JP" sz="800" b="1" dirty="0">
                <a:solidFill>
                  <a:srgbClr val="000000"/>
                </a:solidFill>
                <a:latin typeface="Arial" charset="0"/>
                <a:ea typeface="ＭＳ Ｐゴシック" charset="-128"/>
                <a:hlinkClick r:id="rId4"/>
              </a:rPr>
              <a:t>https://www.digipot.net</a:t>
            </a:r>
            <a:r>
              <a:rPr kumimoji="1" lang="en-US" altLang="ja-JP" sz="800" b="1" dirty="0">
                <a:solidFill>
                  <a:srgbClr val="000000"/>
                </a:solidFill>
                <a:latin typeface="Arial" charset="0"/>
                <a:ea typeface="ＭＳ Ｐゴシック" charset="-128"/>
              </a:rPr>
              <a:t> All rights reserved. </a:t>
            </a:r>
          </a:p>
        </p:txBody>
      </p:sp>
    </p:spTree>
    <p:extLst>
      <p:ext uri="{BB962C8B-B14F-4D97-AF65-F5344CB8AC3E}">
        <p14:creationId xmlns:p14="http://schemas.microsoft.com/office/powerpoint/2010/main" val="4088104016"/>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四角形: 角を丸くする 8">
            <a:extLst>
              <a:ext uri="{FF2B5EF4-FFF2-40B4-BE49-F238E27FC236}">
                <a16:creationId xmlns:a16="http://schemas.microsoft.com/office/drawing/2014/main" id="{3BC560F5-1D26-6CE3-55F0-85261130AA40}"/>
              </a:ext>
            </a:extLst>
          </p:cNvPr>
          <p:cNvSpPr/>
          <p:nvPr/>
        </p:nvSpPr>
        <p:spPr>
          <a:xfrm>
            <a:off x="5702060" y="2788752"/>
            <a:ext cx="3801827" cy="461665"/>
          </a:xfrm>
          <a:prstGeom prst="round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800" b="1">
                <a:latin typeface="メイリオ" panose="020B0604030504040204" pitchFamily="50" charset="-128"/>
                <a:ea typeface="メイリオ" panose="020B0604030504040204" pitchFamily="50" charset="-128"/>
              </a:rPr>
              <a:t>不満足１％の理由</a:t>
            </a:r>
            <a:endParaRPr kumimoji="1" lang="en-US" altLang="ja-JP" sz="1800" b="1" dirty="0">
              <a:latin typeface="メイリオ" panose="020B0604030504040204" pitchFamily="50" charset="-128"/>
              <a:ea typeface="メイリオ" panose="020B0604030504040204" pitchFamily="50" charset="-128"/>
            </a:endParaRPr>
          </a:p>
        </p:txBody>
      </p:sp>
      <p:sp>
        <p:nvSpPr>
          <p:cNvPr id="10" name="四角形: 角を丸くする 9">
            <a:extLst>
              <a:ext uri="{FF2B5EF4-FFF2-40B4-BE49-F238E27FC236}">
                <a16:creationId xmlns:a16="http://schemas.microsoft.com/office/drawing/2014/main" id="{C4EBF496-0136-0B06-3203-5FEFDD262F6D}"/>
              </a:ext>
            </a:extLst>
          </p:cNvPr>
          <p:cNvSpPr/>
          <p:nvPr/>
        </p:nvSpPr>
        <p:spPr>
          <a:xfrm>
            <a:off x="5702060" y="4427770"/>
            <a:ext cx="3801827" cy="461665"/>
          </a:xfrm>
          <a:prstGeom prst="round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800" b="1">
                <a:solidFill>
                  <a:schemeClr val="tx1"/>
                </a:solidFill>
                <a:latin typeface="メイリオ" panose="020B0604030504040204" pitchFamily="50" charset="-128"/>
                <a:ea typeface="メイリオ" panose="020B0604030504040204" pitchFamily="50" charset="-128"/>
              </a:rPr>
              <a:t>満足</a:t>
            </a:r>
            <a:r>
              <a:rPr kumimoji="1" lang="en-US" altLang="ja-JP" sz="1800" b="1">
                <a:solidFill>
                  <a:schemeClr val="tx1"/>
                </a:solidFill>
                <a:latin typeface="メイリオ" panose="020B0604030504040204" pitchFamily="50" charset="-128"/>
                <a:ea typeface="メイリオ" panose="020B0604030504040204" pitchFamily="50" charset="-128"/>
              </a:rPr>
              <a:t>99</a:t>
            </a:r>
            <a:r>
              <a:rPr kumimoji="1" lang="ja-JP" altLang="en-US" sz="1800" b="1">
                <a:solidFill>
                  <a:schemeClr val="tx1"/>
                </a:solidFill>
                <a:latin typeface="メイリオ" panose="020B0604030504040204" pitchFamily="50" charset="-128"/>
                <a:ea typeface="メイリオ" panose="020B0604030504040204" pitchFamily="50" charset="-128"/>
              </a:rPr>
              <a:t>％の理由</a:t>
            </a:r>
            <a:endParaRPr kumimoji="1" lang="en-US" altLang="ja-JP" sz="1800" b="1" dirty="0">
              <a:solidFill>
                <a:schemeClr val="tx1"/>
              </a:solidFill>
              <a:latin typeface="メイリオ" panose="020B0604030504040204" pitchFamily="50" charset="-128"/>
              <a:ea typeface="メイリオ" panose="020B0604030504040204" pitchFamily="50" charset="-128"/>
            </a:endParaRPr>
          </a:p>
        </p:txBody>
      </p:sp>
      <p:sp>
        <p:nvSpPr>
          <p:cNvPr id="2" name="楕円 1">
            <a:extLst>
              <a:ext uri="{FF2B5EF4-FFF2-40B4-BE49-F238E27FC236}">
                <a16:creationId xmlns:a16="http://schemas.microsoft.com/office/drawing/2014/main" id="{88149757-AEA0-F97B-05B0-1B28DFCEA551}"/>
              </a:ext>
            </a:extLst>
          </p:cNvPr>
          <p:cNvSpPr/>
          <p:nvPr/>
        </p:nvSpPr>
        <p:spPr>
          <a:xfrm>
            <a:off x="552092" y="1423359"/>
            <a:ext cx="4623758" cy="4623758"/>
          </a:xfrm>
          <a:prstGeom prst="ellipse">
            <a:avLst/>
          </a:prstGeom>
          <a:solidFill>
            <a:srgbClr val="FF00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部分円 2">
            <a:extLst>
              <a:ext uri="{FF2B5EF4-FFF2-40B4-BE49-F238E27FC236}">
                <a16:creationId xmlns:a16="http://schemas.microsoft.com/office/drawing/2014/main" id="{D0E590EF-3CAE-1546-2383-18FDB61A9C33}"/>
              </a:ext>
            </a:extLst>
          </p:cNvPr>
          <p:cNvSpPr/>
          <p:nvPr/>
        </p:nvSpPr>
        <p:spPr>
          <a:xfrm>
            <a:off x="557124" y="1428391"/>
            <a:ext cx="4613694" cy="4613694"/>
          </a:xfrm>
          <a:prstGeom prst="pie">
            <a:avLst>
              <a:gd name="adj1" fmla="val 16605098"/>
              <a:gd name="adj2" fmla="val 16200000"/>
            </a:avLst>
          </a:prstGeom>
          <a:solidFill>
            <a:srgbClr val="FFFF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 name="テキスト ボックス 3">
            <a:extLst>
              <a:ext uri="{FF2B5EF4-FFF2-40B4-BE49-F238E27FC236}">
                <a16:creationId xmlns:a16="http://schemas.microsoft.com/office/drawing/2014/main" id="{1E5047F6-6A87-115D-3893-5261DC1724DA}"/>
              </a:ext>
            </a:extLst>
          </p:cNvPr>
          <p:cNvSpPr txBox="1"/>
          <p:nvPr/>
        </p:nvSpPr>
        <p:spPr>
          <a:xfrm>
            <a:off x="1550952" y="4658264"/>
            <a:ext cx="2626040" cy="707886"/>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sz="4000" b="1" dirty="0">
                <a:solidFill>
                  <a:srgbClr val="FF0000"/>
                </a:solidFill>
              </a:rPr>
              <a:t>満足</a:t>
            </a:r>
            <a:r>
              <a:rPr lang="en-US" altLang="ja-JP" sz="4000" b="1" dirty="0">
                <a:solidFill>
                  <a:srgbClr val="FF0000"/>
                </a:solidFill>
              </a:rPr>
              <a:t>:99</a:t>
            </a:r>
            <a:r>
              <a:rPr lang="ja-JP" altLang="en-US" sz="4000" b="1" dirty="0">
                <a:solidFill>
                  <a:srgbClr val="FF0000"/>
                </a:solidFill>
              </a:rPr>
              <a:t>％</a:t>
            </a:r>
            <a:endParaRPr lang="en-US" altLang="ja-JP" sz="4000" b="1" dirty="0">
              <a:solidFill>
                <a:srgbClr val="FF0000"/>
              </a:solidFill>
            </a:endParaRPr>
          </a:p>
        </p:txBody>
      </p:sp>
      <p:sp>
        <p:nvSpPr>
          <p:cNvPr id="5" name="テキスト ボックス 4">
            <a:extLst>
              <a:ext uri="{FF2B5EF4-FFF2-40B4-BE49-F238E27FC236}">
                <a16:creationId xmlns:a16="http://schemas.microsoft.com/office/drawing/2014/main" id="{80A736B5-CE49-8624-1CC2-D12FA3FDE19C}"/>
              </a:ext>
            </a:extLst>
          </p:cNvPr>
          <p:cNvSpPr txBox="1"/>
          <p:nvPr/>
        </p:nvSpPr>
        <p:spPr>
          <a:xfrm>
            <a:off x="1617476" y="6159260"/>
            <a:ext cx="2492990"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当社の満足度調査より</a:t>
            </a:r>
            <a:endParaRPr kumimoji="1" lang="en-US" altLang="ja-JP" dirty="0">
              <a:latin typeface="メイリオ" panose="020B0604030504040204" pitchFamily="50" charset="-128"/>
              <a:ea typeface="メイリオ" panose="020B0604030504040204" pitchFamily="50" charset="-128"/>
            </a:endParaRPr>
          </a:p>
        </p:txBody>
      </p:sp>
      <p:sp>
        <p:nvSpPr>
          <p:cNvPr id="6" name="フリーフォーム: 図形 5">
            <a:extLst>
              <a:ext uri="{FF2B5EF4-FFF2-40B4-BE49-F238E27FC236}">
                <a16:creationId xmlns:a16="http://schemas.microsoft.com/office/drawing/2014/main" id="{4B773488-6871-03B2-6A2C-605691CC9A93}"/>
              </a:ext>
            </a:extLst>
          </p:cNvPr>
          <p:cNvSpPr/>
          <p:nvPr/>
        </p:nvSpPr>
        <p:spPr>
          <a:xfrm>
            <a:off x="2958861" y="1615858"/>
            <a:ext cx="1218132" cy="437227"/>
          </a:xfrm>
          <a:custGeom>
            <a:avLst/>
            <a:gdLst>
              <a:gd name="connsiteX0" fmla="*/ 0 w 2579298"/>
              <a:gd name="connsiteY0" fmla="*/ 638354 h 638354"/>
              <a:gd name="connsiteX1" fmla="*/ 638354 w 2579298"/>
              <a:gd name="connsiteY1" fmla="*/ 0 h 638354"/>
              <a:gd name="connsiteX2" fmla="*/ 2579298 w 2579298"/>
              <a:gd name="connsiteY2" fmla="*/ 0 h 638354"/>
            </a:gdLst>
            <a:ahLst/>
            <a:cxnLst>
              <a:cxn ang="0">
                <a:pos x="connsiteX0" y="connsiteY0"/>
              </a:cxn>
              <a:cxn ang="0">
                <a:pos x="connsiteX1" y="connsiteY1"/>
              </a:cxn>
              <a:cxn ang="0">
                <a:pos x="connsiteX2" y="connsiteY2"/>
              </a:cxn>
            </a:cxnLst>
            <a:rect l="l" t="t" r="r" b="b"/>
            <a:pathLst>
              <a:path w="2579298" h="638354">
                <a:moveTo>
                  <a:pt x="0" y="638354"/>
                </a:moveTo>
                <a:lnTo>
                  <a:pt x="638354" y="0"/>
                </a:lnTo>
                <a:lnTo>
                  <a:pt x="2579298" y="0"/>
                </a:lnTo>
              </a:path>
            </a:pathLst>
          </a:custGeom>
          <a:noFill/>
          <a:ln w="19050">
            <a:solidFill>
              <a:schemeClr val="tx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C2C37814-99F3-E6E5-3C6F-17C00BDB9828}"/>
              </a:ext>
            </a:extLst>
          </p:cNvPr>
          <p:cNvSpPr txBox="1"/>
          <p:nvPr/>
        </p:nvSpPr>
        <p:spPr>
          <a:xfrm>
            <a:off x="4145541" y="1467778"/>
            <a:ext cx="1431802" cy="369332"/>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b="1" dirty="0">
                <a:solidFill>
                  <a:srgbClr val="FF0000"/>
                </a:solidFill>
              </a:rPr>
              <a:t>不満足</a:t>
            </a:r>
            <a:r>
              <a:rPr lang="en-US" altLang="ja-JP" b="1" dirty="0">
                <a:solidFill>
                  <a:srgbClr val="FF0000"/>
                </a:solidFill>
              </a:rPr>
              <a:t>:</a:t>
            </a:r>
            <a:r>
              <a:rPr lang="ja-JP" altLang="en-US" b="1" dirty="0">
                <a:solidFill>
                  <a:srgbClr val="FF0000"/>
                </a:solidFill>
              </a:rPr>
              <a:t>１％</a:t>
            </a:r>
            <a:endParaRPr lang="en-US" altLang="ja-JP" b="1" dirty="0">
              <a:solidFill>
                <a:srgbClr val="FF0000"/>
              </a:solidFill>
            </a:endParaRPr>
          </a:p>
        </p:txBody>
      </p:sp>
      <p:sp>
        <p:nvSpPr>
          <p:cNvPr id="8" name="テキスト ボックス 7">
            <a:extLst>
              <a:ext uri="{FF2B5EF4-FFF2-40B4-BE49-F238E27FC236}">
                <a16:creationId xmlns:a16="http://schemas.microsoft.com/office/drawing/2014/main" id="{63BE71B2-048B-04EE-6FD2-C8EC78E785BE}"/>
              </a:ext>
            </a:extLst>
          </p:cNvPr>
          <p:cNvSpPr txBox="1"/>
          <p:nvPr/>
        </p:nvSpPr>
        <p:spPr>
          <a:xfrm>
            <a:off x="422262" y="260096"/>
            <a:ext cx="2698175" cy="307777"/>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1400" b="1" dirty="0"/>
              <a:t>満足度アンケート調査レポート</a:t>
            </a:r>
            <a:endParaRPr lang="en-US" altLang="ja-JP" sz="1400" b="1" dirty="0"/>
          </a:p>
        </p:txBody>
      </p:sp>
      <p:sp>
        <p:nvSpPr>
          <p:cNvPr id="12" name="テキスト ボックス 11">
            <a:extLst>
              <a:ext uri="{FF2B5EF4-FFF2-40B4-BE49-F238E27FC236}">
                <a16:creationId xmlns:a16="http://schemas.microsoft.com/office/drawing/2014/main" id="{EEB091F3-5804-863C-9DF4-5DF0093CCF9B}"/>
              </a:ext>
            </a:extLst>
          </p:cNvPr>
          <p:cNvSpPr txBox="1"/>
          <p:nvPr/>
        </p:nvSpPr>
        <p:spPr>
          <a:xfrm>
            <a:off x="5617711" y="3319739"/>
            <a:ext cx="3983490"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2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09ABB53A-C394-80A1-90F4-FD5BACA26C1F}"/>
              </a:ext>
            </a:extLst>
          </p:cNvPr>
          <p:cNvSpPr txBox="1"/>
          <p:nvPr/>
        </p:nvSpPr>
        <p:spPr>
          <a:xfrm>
            <a:off x="5617711" y="4928154"/>
            <a:ext cx="3983490" cy="1200329"/>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200" dirty="0">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107AF82A-4FEB-B4AB-12C3-EA1DCA09CEF0}"/>
              </a:ext>
            </a:extLst>
          </p:cNvPr>
          <p:cNvSpPr txBox="1"/>
          <p:nvPr/>
        </p:nvSpPr>
        <p:spPr>
          <a:xfrm>
            <a:off x="5617711" y="1665024"/>
            <a:ext cx="3983490" cy="95410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742AFB64-C9BF-8C33-E701-6B5E7A6899EA}"/>
              </a:ext>
            </a:extLst>
          </p:cNvPr>
          <p:cNvSpPr txBox="1"/>
          <p:nvPr/>
        </p:nvSpPr>
        <p:spPr>
          <a:xfrm>
            <a:off x="422262" y="527515"/>
            <a:ext cx="3877985"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○○○○サービスについて</a:t>
            </a:r>
            <a:endParaRPr lang="en-US" altLang="ja-JP" sz="2400" b="1" dirty="0"/>
          </a:p>
        </p:txBody>
      </p:sp>
    </p:spTree>
    <p:extLst>
      <p:ext uri="{BB962C8B-B14F-4D97-AF65-F5344CB8AC3E}">
        <p14:creationId xmlns:p14="http://schemas.microsoft.com/office/powerpoint/2010/main" val="320676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80A736B5-CE49-8624-1CC2-D12FA3FDE19C}"/>
              </a:ext>
            </a:extLst>
          </p:cNvPr>
          <p:cNvSpPr txBox="1"/>
          <p:nvPr/>
        </p:nvSpPr>
        <p:spPr>
          <a:xfrm>
            <a:off x="1253959" y="6290914"/>
            <a:ext cx="2492990"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当社の満足度調査より</a:t>
            </a:r>
            <a:endParaRPr kumimoji="1" lang="en-US" altLang="ja-JP"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C2C37814-99F3-E6E5-3C6F-17C00BDB9828}"/>
              </a:ext>
            </a:extLst>
          </p:cNvPr>
          <p:cNvSpPr txBox="1"/>
          <p:nvPr/>
        </p:nvSpPr>
        <p:spPr>
          <a:xfrm>
            <a:off x="4715293" y="1441505"/>
            <a:ext cx="1848583"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solidFill>
                  <a:srgbClr val="FF0000"/>
                </a:solidFill>
              </a:rPr>
              <a:t>不満足</a:t>
            </a:r>
            <a:r>
              <a:rPr lang="en-US" altLang="ja-JP" sz="2400" b="1" dirty="0">
                <a:solidFill>
                  <a:srgbClr val="FF0000"/>
                </a:solidFill>
              </a:rPr>
              <a:t>:</a:t>
            </a:r>
            <a:r>
              <a:rPr lang="ja-JP" altLang="en-US" sz="2400" b="1" dirty="0">
                <a:solidFill>
                  <a:srgbClr val="FF0000"/>
                </a:solidFill>
              </a:rPr>
              <a:t>１％</a:t>
            </a:r>
            <a:endParaRPr lang="en-US" altLang="ja-JP" sz="2400" b="1" dirty="0">
              <a:solidFill>
                <a:srgbClr val="FF0000"/>
              </a:solidFill>
            </a:endParaRPr>
          </a:p>
        </p:txBody>
      </p:sp>
      <p:sp>
        <p:nvSpPr>
          <p:cNvPr id="9" name="テキスト ボックス 8">
            <a:extLst>
              <a:ext uri="{FF2B5EF4-FFF2-40B4-BE49-F238E27FC236}">
                <a16:creationId xmlns:a16="http://schemas.microsoft.com/office/drawing/2014/main" id="{FBD1E53C-155C-3611-037A-8F141AA21F0C}"/>
              </a:ext>
            </a:extLst>
          </p:cNvPr>
          <p:cNvSpPr txBox="1"/>
          <p:nvPr/>
        </p:nvSpPr>
        <p:spPr>
          <a:xfrm>
            <a:off x="4798201" y="2609625"/>
            <a:ext cx="4822041"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2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A61E48D6-933C-CBC4-D7D8-F19EB4E2E9F0}"/>
              </a:ext>
            </a:extLst>
          </p:cNvPr>
          <p:cNvSpPr txBox="1"/>
          <p:nvPr/>
        </p:nvSpPr>
        <p:spPr>
          <a:xfrm>
            <a:off x="4798201" y="2195557"/>
            <a:ext cx="3886177" cy="461665"/>
          </a:xfrm>
          <a:prstGeom prst="rect">
            <a:avLst/>
          </a:prstGeom>
          <a:noFill/>
        </p:spPr>
        <p:txBody>
          <a:bodyPr wrap="square" rtlCol="0">
            <a:spAutoFit/>
          </a:bodyPr>
          <a:lstStyle/>
          <a:p>
            <a:r>
              <a:rPr kumimoji="1" lang="ja-JP" altLang="en-US" sz="2400" b="1" dirty="0">
                <a:latin typeface="メイリオ" panose="020B0604030504040204" pitchFamily="50" charset="-128"/>
                <a:ea typeface="メイリオ" panose="020B0604030504040204" pitchFamily="50" charset="-128"/>
              </a:rPr>
              <a:t>不満足１％の理由</a:t>
            </a:r>
            <a:endParaRPr kumimoji="1" lang="en-US" altLang="ja-JP" sz="2400" b="1" dirty="0">
              <a:latin typeface="メイリオ" panose="020B0604030504040204" pitchFamily="50" charset="-128"/>
              <a:ea typeface="メイリオ" panose="020B0604030504040204" pitchFamily="50" charset="-128"/>
            </a:endParaRPr>
          </a:p>
        </p:txBody>
      </p:sp>
      <p:grpSp>
        <p:nvGrpSpPr>
          <p:cNvPr id="13" name="グループ化 12">
            <a:extLst>
              <a:ext uri="{FF2B5EF4-FFF2-40B4-BE49-F238E27FC236}">
                <a16:creationId xmlns:a16="http://schemas.microsoft.com/office/drawing/2014/main" id="{73221321-2B8A-94A2-EFF1-6A9DCB187CAA}"/>
              </a:ext>
            </a:extLst>
          </p:cNvPr>
          <p:cNvGrpSpPr/>
          <p:nvPr/>
        </p:nvGrpSpPr>
        <p:grpSpPr>
          <a:xfrm>
            <a:off x="744387" y="1768849"/>
            <a:ext cx="3508435" cy="4460032"/>
            <a:chOff x="3689643" y="1379617"/>
            <a:chExt cx="2647482" cy="4391455"/>
          </a:xfrm>
        </p:grpSpPr>
        <p:sp>
          <p:nvSpPr>
            <p:cNvPr id="11" name="正方形/長方形 10">
              <a:extLst>
                <a:ext uri="{FF2B5EF4-FFF2-40B4-BE49-F238E27FC236}">
                  <a16:creationId xmlns:a16="http://schemas.microsoft.com/office/drawing/2014/main" id="{33D2EA71-34F5-A61D-0615-3FE58DEED591}"/>
                </a:ext>
              </a:extLst>
            </p:cNvPr>
            <p:cNvSpPr/>
            <p:nvPr/>
          </p:nvSpPr>
          <p:spPr>
            <a:xfrm>
              <a:off x="3689643" y="1379617"/>
              <a:ext cx="2647482" cy="4391455"/>
            </a:xfrm>
            <a:prstGeom prst="rect">
              <a:avLst/>
            </a:prstGeom>
            <a:solidFill>
              <a:srgbClr val="FF00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正方形/長方形 11">
              <a:extLst>
                <a:ext uri="{FF2B5EF4-FFF2-40B4-BE49-F238E27FC236}">
                  <a16:creationId xmlns:a16="http://schemas.microsoft.com/office/drawing/2014/main" id="{40D6367F-0FEA-61AF-86E3-31C599B92E03}"/>
                </a:ext>
              </a:extLst>
            </p:cNvPr>
            <p:cNvSpPr/>
            <p:nvPr/>
          </p:nvSpPr>
          <p:spPr>
            <a:xfrm>
              <a:off x="3689643" y="1521259"/>
              <a:ext cx="2647482" cy="4249813"/>
            </a:xfrm>
            <a:prstGeom prst="rect">
              <a:avLst/>
            </a:prstGeom>
            <a:solidFill>
              <a:srgbClr val="00B0F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5" name="テキスト ボックス 14">
            <a:extLst>
              <a:ext uri="{FF2B5EF4-FFF2-40B4-BE49-F238E27FC236}">
                <a16:creationId xmlns:a16="http://schemas.microsoft.com/office/drawing/2014/main" id="{14B18D44-79C0-0711-2AB0-32AE2B0CFBEF}"/>
              </a:ext>
            </a:extLst>
          </p:cNvPr>
          <p:cNvSpPr txBox="1"/>
          <p:nvPr/>
        </p:nvSpPr>
        <p:spPr>
          <a:xfrm>
            <a:off x="1247939" y="3536830"/>
            <a:ext cx="2626040" cy="707886"/>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sz="4000" b="1" dirty="0">
                <a:solidFill>
                  <a:srgbClr val="FF0000"/>
                </a:solidFill>
              </a:rPr>
              <a:t>満足</a:t>
            </a:r>
            <a:r>
              <a:rPr lang="en-US" altLang="ja-JP" sz="4000" b="1" dirty="0">
                <a:solidFill>
                  <a:srgbClr val="FF0000"/>
                </a:solidFill>
              </a:rPr>
              <a:t>:99</a:t>
            </a:r>
            <a:r>
              <a:rPr lang="ja-JP" altLang="en-US" sz="4000" b="1" dirty="0">
                <a:solidFill>
                  <a:srgbClr val="FF0000"/>
                </a:solidFill>
              </a:rPr>
              <a:t>％</a:t>
            </a:r>
            <a:endParaRPr lang="en-US" altLang="ja-JP" sz="4000" b="1" dirty="0">
              <a:solidFill>
                <a:srgbClr val="FF0000"/>
              </a:solidFill>
            </a:endParaRPr>
          </a:p>
        </p:txBody>
      </p:sp>
      <p:sp>
        <p:nvSpPr>
          <p:cNvPr id="16" name="テキスト ボックス 15">
            <a:extLst>
              <a:ext uri="{FF2B5EF4-FFF2-40B4-BE49-F238E27FC236}">
                <a16:creationId xmlns:a16="http://schemas.microsoft.com/office/drawing/2014/main" id="{217928AB-C996-D9F5-5752-4F6E47BE98D2}"/>
              </a:ext>
            </a:extLst>
          </p:cNvPr>
          <p:cNvSpPr txBox="1"/>
          <p:nvPr/>
        </p:nvSpPr>
        <p:spPr>
          <a:xfrm>
            <a:off x="4798201" y="4497267"/>
            <a:ext cx="4822041" cy="1015663"/>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200"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7AB8E50A-270A-C024-E6BD-3191FB4D04D4}"/>
              </a:ext>
            </a:extLst>
          </p:cNvPr>
          <p:cNvSpPr txBox="1"/>
          <p:nvPr/>
        </p:nvSpPr>
        <p:spPr>
          <a:xfrm>
            <a:off x="4798201" y="4083199"/>
            <a:ext cx="3886177" cy="461665"/>
          </a:xfrm>
          <a:prstGeom prst="rect">
            <a:avLst/>
          </a:prstGeom>
          <a:noFill/>
        </p:spPr>
        <p:txBody>
          <a:bodyPr wrap="square" rtlCol="0">
            <a:spAutoFit/>
          </a:bodyPr>
          <a:lstStyle/>
          <a:p>
            <a:r>
              <a:rPr kumimoji="1" lang="ja-JP" altLang="en-US" sz="2400" b="1" dirty="0">
                <a:latin typeface="メイリオ" panose="020B0604030504040204" pitchFamily="50" charset="-128"/>
                <a:ea typeface="メイリオ" panose="020B0604030504040204" pitchFamily="50" charset="-128"/>
              </a:rPr>
              <a:t>満足</a:t>
            </a:r>
            <a:r>
              <a:rPr kumimoji="1" lang="en-US" altLang="ja-JP" sz="2400" b="1" dirty="0">
                <a:latin typeface="メイリオ" panose="020B0604030504040204" pitchFamily="50" charset="-128"/>
                <a:ea typeface="メイリオ" panose="020B0604030504040204" pitchFamily="50" charset="-128"/>
              </a:rPr>
              <a:t>99</a:t>
            </a:r>
            <a:r>
              <a:rPr kumimoji="1" lang="ja-JP" altLang="en-US" sz="2400" b="1" dirty="0">
                <a:latin typeface="メイリオ" panose="020B0604030504040204" pitchFamily="50" charset="-128"/>
                <a:ea typeface="メイリオ" panose="020B0604030504040204" pitchFamily="50" charset="-128"/>
              </a:rPr>
              <a:t>％の理由</a:t>
            </a:r>
            <a:endParaRPr kumimoji="1" lang="en-US" altLang="ja-JP" sz="2400" b="1"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7BC0E3EF-3AA9-1B52-E384-09C465C74E1A}"/>
              </a:ext>
            </a:extLst>
          </p:cNvPr>
          <p:cNvSpPr txBox="1"/>
          <p:nvPr/>
        </p:nvSpPr>
        <p:spPr>
          <a:xfrm>
            <a:off x="520670" y="918285"/>
            <a:ext cx="9089862"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19" name="フリーフォーム: 図形 18">
            <a:extLst>
              <a:ext uri="{FF2B5EF4-FFF2-40B4-BE49-F238E27FC236}">
                <a16:creationId xmlns:a16="http://schemas.microsoft.com/office/drawing/2014/main" id="{55F30B39-41C3-92CA-AAB2-65DFF421E3F5}"/>
              </a:ext>
            </a:extLst>
          </p:cNvPr>
          <p:cNvSpPr/>
          <p:nvPr/>
        </p:nvSpPr>
        <p:spPr>
          <a:xfrm>
            <a:off x="4076939" y="1608300"/>
            <a:ext cx="638354" cy="229126"/>
          </a:xfrm>
          <a:custGeom>
            <a:avLst/>
            <a:gdLst>
              <a:gd name="connsiteX0" fmla="*/ 0 w 2579298"/>
              <a:gd name="connsiteY0" fmla="*/ 638354 h 638354"/>
              <a:gd name="connsiteX1" fmla="*/ 638354 w 2579298"/>
              <a:gd name="connsiteY1" fmla="*/ 0 h 638354"/>
              <a:gd name="connsiteX2" fmla="*/ 2579298 w 2579298"/>
              <a:gd name="connsiteY2" fmla="*/ 0 h 638354"/>
            </a:gdLst>
            <a:ahLst/>
            <a:cxnLst>
              <a:cxn ang="0">
                <a:pos x="connsiteX0" y="connsiteY0"/>
              </a:cxn>
              <a:cxn ang="0">
                <a:pos x="connsiteX1" y="connsiteY1"/>
              </a:cxn>
              <a:cxn ang="0">
                <a:pos x="connsiteX2" y="connsiteY2"/>
              </a:cxn>
            </a:cxnLst>
            <a:rect l="l" t="t" r="r" b="b"/>
            <a:pathLst>
              <a:path w="2579298" h="638354">
                <a:moveTo>
                  <a:pt x="0" y="638354"/>
                </a:moveTo>
                <a:lnTo>
                  <a:pt x="638354" y="0"/>
                </a:lnTo>
                <a:lnTo>
                  <a:pt x="2579298" y="0"/>
                </a:lnTo>
              </a:path>
            </a:pathLst>
          </a:custGeom>
          <a:noFill/>
          <a:ln w="19050">
            <a:solidFill>
              <a:schemeClr val="tx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6D060E33-7311-A2BF-7157-D4C3AE4C6237}"/>
              </a:ext>
            </a:extLst>
          </p:cNvPr>
          <p:cNvSpPr txBox="1"/>
          <p:nvPr/>
        </p:nvSpPr>
        <p:spPr>
          <a:xfrm>
            <a:off x="422262" y="260096"/>
            <a:ext cx="2698175" cy="307777"/>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1400" b="1" dirty="0"/>
              <a:t>満足度アンケート調査レポート</a:t>
            </a:r>
            <a:endParaRPr lang="en-US" altLang="ja-JP" sz="1400" b="1" dirty="0"/>
          </a:p>
        </p:txBody>
      </p:sp>
      <p:sp>
        <p:nvSpPr>
          <p:cNvPr id="22" name="テキスト ボックス 21">
            <a:extLst>
              <a:ext uri="{FF2B5EF4-FFF2-40B4-BE49-F238E27FC236}">
                <a16:creationId xmlns:a16="http://schemas.microsoft.com/office/drawing/2014/main" id="{65C04C6F-620E-CE9A-A7C8-475AC5D9DB6A}"/>
              </a:ext>
            </a:extLst>
          </p:cNvPr>
          <p:cNvSpPr txBox="1"/>
          <p:nvPr/>
        </p:nvSpPr>
        <p:spPr>
          <a:xfrm>
            <a:off x="422262" y="527515"/>
            <a:ext cx="3877985"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○○○○サービスについて</a:t>
            </a:r>
            <a:endParaRPr lang="en-US" altLang="ja-JP" sz="2400" b="1" dirty="0"/>
          </a:p>
        </p:txBody>
      </p:sp>
    </p:spTree>
    <p:extLst>
      <p:ext uri="{BB962C8B-B14F-4D97-AF65-F5344CB8AC3E}">
        <p14:creationId xmlns:p14="http://schemas.microsoft.com/office/powerpoint/2010/main" val="1746436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66796150-A043-1591-21C7-3E25B7E9B5FB}"/>
              </a:ext>
            </a:extLst>
          </p:cNvPr>
          <p:cNvSpPr/>
          <p:nvPr/>
        </p:nvSpPr>
        <p:spPr>
          <a:xfrm>
            <a:off x="523582" y="1581805"/>
            <a:ext cx="9089862" cy="1008372"/>
          </a:xfrm>
          <a:prstGeom prst="rect">
            <a:avLst/>
          </a:prstGeom>
          <a:solidFill>
            <a:srgbClr val="FF00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正方形/長方形 6">
            <a:extLst>
              <a:ext uri="{FF2B5EF4-FFF2-40B4-BE49-F238E27FC236}">
                <a16:creationId xmlns:a16="http://schemas.microsoft.com/office/drawing/2014/main" id="{E39E0421-32DC-E8D7-3791-0AF62C9EF4D6}"/>
              </a:ext>
            </a:extLst>
          </p:cNvPr>
          <p:cNvSpPr/>
          <p:nvPr/>
        </p:nvSpPr>
        <p:spPr>
          <a:xfrm>
            <a:off x="523583" y="1581805"/>
            <a:ext cx="4478156" cy="1008372"/>
          </a:xfrm>
          <a:prstGeom prst="rect">
            <a:avLst/>
          </a:prstGeom>
          <a:solidFill>
            <a:srgbClr val="00B0F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正方形/長方形 10">
            <a:extLst>
              <a:ext uri="{FF2B5EF4-FFF2-40B4-BE49-F238E27FC236}">
                <a16:creationId xmlns:a16="http://schemas.microsoft.com/office/drawing/2014/main" id="{F024820C-F9EA-4508-B6DB-BC9B9753096E}"/>
              </a:ext>
            </a:extLst>
          </p:cNvPr>
          <p:cNvSpPr/>
          <p:nvPr/>
        </p:nvSpPr>
        <p:spPr>
          <a:xfrm>
            <a:off x="8636321" y="1581805"/>
            <a:ext cx="977124" cy="1008372"/>
          </a:xfrm>
          <a:prstGeom prst="rect">
            <a:avLst/>
          </a:prstGeom>
          <a:solidFill>
            <a:srgbClr val="FFFF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四角形: 角を丸くする 1">
            <a:extLst>
              <a:ext uri="{FF2B5EF4-FFF2-40B4-BE49-F238E27FC236}">
                <a16:creationId xmlns:a16="http://schemas.microsoft.com/office/drawing/2014/main" id="{F0573999-C08D-18A8-0C43-589EEEFBE5C1}"/>
              </a:ext>
            </a:extLst>
          </p:cNvPr>
          <p:cNvSpPr/>
          <p:nvPr/>
        </p:nvSpPr>
        <p:spPr>
          <a:xfrm>
            <a:off x="523583" y="2994053"/>
            <a:ext cx="2961417" cy="3467132"/>
          </a:xfrm>
          <a:prstGeom prst="roundRect">
            <a:avLst>
              <a:gd name="adj" fmla="val 4551"/>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 角を丸くする 11">
            <a:extLst>
              <a:ext uri="{FF2B5EF4-FFF2-40B4-BE49-F238E27FC236}">
                <a16:creationId xmlns:a16="http://schemas.microsoft.com/office/drawing/2014/main" id="{5A184917-CF30-F8C9-C70F-CAF81E517323}"/>
              </a:ext>
            </a:extLst>
          </p:cNvPr>
          <p:cNvSpPr/>
          <p:nvPr/>
        </p:nvSpPr>
        <p:spPr>
          <a:xfrm>
            <a:off x="3587806" y="2994053"/>
            <a:ext cx="2961417" cy="3467132"/>
          </a:xfrm>
          <a:prstGeom prst="roundRect">
            <a:avLst>
              <a:gd name="adj" fmla="val 4551"/>
            </a:avLst>
          </a:prstGeom>
          <a:solidFill>
            <a:srgbClr val="FF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id="{F25EB65A-7DF8-7241-7E4F-6D1A54F8CE53}"/>
              </a:ext>
            </a:extLst>
          </p:cNvPr>
          <p:cNvSpPr/>
          <p:nvPr/>
        </p:nvSpPr>
        <p:spPr>
          <a:xfrm>
            <a:off x="6652028" y="2994053"/>
            <a:ext cx="2961417" cy="3467132"/>
          </a:xfrm>
          <a:prstGeom prst="roundRect">
            <a:avLst>
              <a:gd name="adj" fmla="val 4551"/>
            </a:avLst>
          </a:prstGeom>
          <a:solidFill>
            <a:srgbClr val="FFCC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二等辺三角形 17">
            <a:extLst>
              <a:ext uri="{FF2B5EF4-FFF2-40B4-BE49-F238E27FC236}">
                <a16:creationId xmlns:a16="http://schemas.microsoft.com/office/drawing/2014/main" id="{4A135E0F-16CA-F368-BF0E-56593CFC24BB}"/>
              </a:ext>
            </a:extLst>
          </p:cNvPr>
          <p:cNvSpPr/>
          <p:nvPr/>
        </p:nvSpPr>
        <p:spPr>
          <a:xfrm>
            <a:off x="5796998" y="2650561"/>
            <a:ext cx="353683" cy="428940"/>
          </a:xfrm>
          <a:prstGeom prst="triangle">
            <a:avLst/>
          </a:prstGeom>
          <a:solidFill>
            <a:srgbClr val="FFCC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a:extLst>
              <a:ext uri="{FF2B5EF4-FFF2-40B4-BE49-F238E27FC236}">
                <a16:creationId xmlns:a16="http://schemas.microsoft.com/office/drawing/2014/main" id="{CECE3455-DDAF-D822-810D-6A54A90B742B}"/>
              </a:ext>
            </a:extLst>
          </p:cNvPr>
          <p:cNvSpPr/>
          <p:nvPr/>
        </p:nvSpPr>
        <p:spPr>
          <a:xfrm>
            <a:off x="1827449" y="2625498"/>
            <a:ext cx="353683" cy="428940"/>
          </a:xfrm>
          <a:prstGeom prst="triangle">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二等辺三角形 19">
            <a:extLst>
              <a:ext uri="{FF2B5EF4-FFF2-40B4-BE49-F238E27FC236}">
                <a16:creationId xmlns:a16="http://schemas.microsoft.com/office/drawing/2014/main" id="{98D38CED-0B3D-76EE-0863-049CBCF70A8F}"/>
              </a:ext>
            </a:extLst>
          </p:cNvPr>
          <p:cNvSpPr/>
          <p:nvPr/>
        </p:nvSpPr>
        <p:spPr>
          <a:xfrm>
            <a:off x="8869786" y="2650561"/>
            <a:ext cx="353683" cy="428940"/>
          </a:xfrm>
          <a:prstGeom prst="triangle">
            <a:avLst/>
          </a:prstGeom>
          <a:solidFill>
            <a:srgbClr val="FFCC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B6947E8E-02CE-FC0D-7CE1-D62CC889D622}"/>
              </a:ext>
            </a:extLst>
          </p:cNvPr>
          <p:cNvSpPr txBox="1"/>
          <p:nvPr/>
        </p:nvSpPr>
        <p:spPr>
          <a:xfrm>
            <a:off x="2311255" y="1705714"/>
            <a:ext cx="902811" cy="52322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sz="2800" b="1" dirty="0"/>
              <a:t>満足</a:t>
            </a:r>
            <a:endParaRPr lang="en-US" altLang="ja-JP" sz="2800" b="1" dirty="0"/>
          </a:p>
        </p:txBody>
      </p:sp>
      <p:sp>
        <p:nvSpPr>
          <p:cNvPr id="22" name="テキスト ボックス 21">
            <a:extLst>
              <a:ext uri="{FF2B5EF4-FFF2-40B4-BE49-F238E27FC236}">
                <a16:creationId xmlns:a16="http://schemas.microsoft.com/office/drawing/2014/main" id="{0C058AA3-FF4F-229D-741E-85A052DBF4B6}"/>
              </a:ext>
            </a:extLst>
          </p:cNvPr>
          <p:cNvSpPr txBox="1"/>
          <p:nvPr/>
        </p:nvSpPr>
        <p:spPr>
          <a:xfrm>
            <a:off x="6397242" y="1705714"/>
            <a:ext cx="902811" cy="52322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sz="2800" b="1" dirty="0"/>
              <a:t>不満</a:t>
            </a:r>
            <a:endParaRPr lang="en-US" altLang="ja-JP" sz="2800" b="1" dirty="0"/>
          </a:p>
        </p:txBody>
      </p:sp>
      <p:sp>
        <p:nvSpPr>
          <p:cNvPr id="23" name="テキスト ボックス 22">
            <a:extLst>
              <a:ext uri="{FF2B5EF4-FFF2-40B4-BE49-F238E27FC236}">
                <a16:creationId xmlns:a16="http://schemas.microsoft.com/office/drawing/2014/main" id="{0AFDAFC0-8B2E-4C8D-12D2-2D98B74CC22A}"/>
              </a:ext>
            </a:extLst>
          </p:cNvPr>
          <p:cNvSpPr txBox="1"/>
          <p:nvPr/>
        </p:nvSpPr>
        <p:spPr>
          <a:xfrm>
            <a:off x="8593353" y="1705714"/>
            <a:ext cx="1082349" cy="52322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ja-JP" altLang="en-US" sz="1400" b="1" dirty="0"/>
              <a:t>どちらでも</a:t>
            </a:r>
            <a:endParaRPr lang="en-US" altLang="ja-JP" sz="1400" b="1" dirty="0"/>
          </a:p>
          <a:p>
            <a:pPr algn="ctr"/>
            <a:r>
              <a:rPr lang="ja-JP" altLang="en-US" sz="1400" b="1" dirty="0"/>
              <a:t>ない</a:t>
            </a:r>
            <a:endParaRPr lang="en-US" altLang="ja-JP" sz="1400" b="1" dirty="0"/>
          </a:p>
        </p:txBody>
      </p:sp>
      <p:sp>
        <p:nvSpPr>
          <p:cNvPr id="25" name="テキスト ボックス 24">
            <a:extLst>
              <a:ext uri="{FF2B5EF4-FFF2-40B4-BE49-F238E27FC236}">
                <a16:creationId xmlns:a16="http://schemas.microsoft.com/office/drawing/2014/main" id="{39BD674C-7365-6F84-B4D3-40C73FBE5B80}"/>
              </a:ext>
            </a:extLst>
          </p:cNvPr>
          <p:cNvSpPr txBox="1"/>
          <p:nvPr/>
        </p:nvSpPr>
        <p:spPr>
          <a:xfrm>
            <a:off x="597843" y="3539272"/>
            <a:ext cx="2812893"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a:t>
            </a:r>
            <a:endParaRPr kumimoji="1" lang="en-US" altLang="ja-JP" sz="1200" dirty="0">
              <a:latin typeface="メイリオ" panose="020B0604030504040204" pitchFamily="50" charset="-128"/>
              <a:ea typeface="メイリオ" panose="020B0604030504040204" pitchFamily="50" charset="-128"/>
            </a:endParaRPr>
          </a:p>
        </p:txBody>
      </p:sp>
      <p:sp>
        <p:nvSpPr>
          <p:cNvPr id="28" name="テキスト ボックス 27">
            <a:extLst>
              <a:ext uri="{FF2B5EF4-FFF2-40B4-BE49-F238E27FC236}">
                <a16:creationId xmlns:a16="http://schemas.microsoft.com/office/drawing/2014/main" id="{7B20AC68-7361-0CCE-FDB9-C84CD9F130D4}"/>
              </a:ext>
            </a:extLst>
          </p:cNvPr>
          <p:cNvSpPr txBox="1"/>
          <p:nvPr/>
        </p:nvSpPr>
        <p:spPr>
          <a:xfrm>
            <a:off x="597843" y="3134786"/>
            <a:ext cx="1338828" cy="369332"/>
          </a:xfrm>
          <a:prstGeom prst="rect">
            <a:avLst/>
          </a:prstGeom>
          <a:noFill/>
        </p:spPr>
        <p:txBody>
          <a:bodyPr wrap="none" rtlCol="0">
            <a:spAutoFit/>
          </a:bodyPr>
          <a:lstStyle/>
          <a:p>
            <a:r>
              <a:rPr kumimoji="1" lang="ja-JP" altLang="en-US" b="1" u="sng" dirty="0">
                <a:latin typeface="メイリオ" panose="020B0604030504040204" pitchFamily="50" charset="-128"/>
                <a:ea typeface="メイリオ" panose="020B0604030504040204" pitchFamily="50" charset="-128"/>
              </a:rPr>
              <a:t>満足の理由</a:t>
            </a:r>
            <a:endParaRPr kumimoji="1" lang="en-US" altLang="ja-JP" b="1" u="sng" dirty="0">
              <a:latin typeface="メイリオ" panose="020B0604030504040204" pitchFamily="50" charset="-128"/>
              <a:ea typeface="メイリオ" panose="020B0604030504040204" pitchFamily="50" charset="-128"/>
            </a:endParaRPr>
          </a:p>
        </p:txBody>
      </p:sp>
      <p:sp>
        <p:nvSpPr>
          <p:cNvPr id="30" name="テキスト ボックス 29">
            <a:extLst>
              <a:ext uri="{FF2B5EF4-FFF2-40B4-BE49-F238E27FC236}">
                <a16:creationId xmlns:a16="http://schemas.microsoft.com/office/drawing/2014/main" id="{BBC52EB1-B68F-E994-05F5-1B49273453C3}"/>
              </a:ext>
            </a:extLst>
          </p:cNvPr>
          <p:cNvSpPr txBox="1"/>
          <p:nvPr/>
        </p:nvSpPr>
        <p:spPr>
          <a:xfrm>
            <a:off x="3677473" y="3539272"/>
            <a:ext cx="2812893"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a:t>
            </a:r>
            <a:endParaRPr kumimoji="1" lang="en-US" altLang="ja-JP" sz="1200" dirty="0">
              <a:latin typeface="メイリオ" panose="020B0604030504040204" pitchFamily="50" charset="-128"/>
              <a:ea typeface="メイリオ" panose="020B0604030504040204" pitchFamily="50" charset="-128"/>
            </a:endParaRPr>
          </a:p>
        </p:txBody>
      </p:sp>
      <p:sp>
        <p:nvSpPr>
          <p:cNvPr id="31" name="テキスト ボックス 30">
            <a:extLst>
              <a:ext uri="{FF2B5EF4-FFF2-40B4-BE49-F238E27FC236}">
                <a16:creationId xmlns:a16="http://schemas.microsoft.com/office/drawing/2014/main" id="{EB4DC096-3650-9FBC-B5B0-3ACF72A454B8}"/>
              </a:ext>
            </a:extLst>
          </p:cNvPr>
          <p:cNvSpPr txBox="1"/>
          <p:nvPr/>
        </p:nvSpPr>
        <p:spPr>
          <a:xfrm>
            <a:off x="3677473" y="3134786"/>
            <a:ext cx="1338828" cy="369332"/>
          </a:xfrm>
          <a:prstGeom prst="rect">
            <a:avLst/>
          </a:prstGeom>
          <a:noFill/>
        </p:spPr>
        <p:txBody>
          <a:bodyPr wrap="none" rtlCol="0">
            <a:spAutoFit/>
          </a:bodyPr>
          <a:lstStyle/>
          <a:p>
            <a:r>
              <a:rPr kumimoji="1" lang="ja-JP" altLang="en-US" b="1" u="sng" dirty="0">
                <a:latin typeface="メイリオ" panose="020B0604030504040204" pitchFamily="50" charset="-128"/>
                <a:ea typeface="メイリオ" panose="020B0604030504040204" pitchFamily="50" charset="-128"/>
              </a:rPr>
              <a:t>不満の理由</a:t>
            </a:r>
            <a:endParaRPr kumimoji="1" lang="en-US" altLang="ja-JP" b="1" u="sng" dirty="0">
              <a:latin typeface="メイリオ" panose="020B0604030504040204" pitchFamily="50" charset="-128"/>
              <a:ea typeface="メイリオ" panose="020B0604030504040204" pitchFamily="50" charset="-128"/>
            </a:endParaRPr>
          </a:p>
        </p:txBody>
      </p:sp>
      <p:sp>
        <p:nvSpPr>
          <p:cNvPr id="32" name="テキスト ボックス 31">
            <a:extLst>
              <a:ext uri="{FF2B5EF4-FFF2-40B4-BE49-F238E27FC236}">
                <a16:creationId xmlns:a16="http://schemas.microsoft.com/office/drawing/2014/main" id="{A235CD29-F6C4-7356-7AE0-8BE81B53D342}"/>
              </a:ext>
            </a:extLst>
          </p:cNvPr>
          <p:cNvSpPr txBox="1"/>
          <p:nvPr/>
        </p:nvSpPr>
        <p:spPr>
          <a:xfrm>
            <a:off x="6722597" y="3539272"/>
            <a:ext cx="2812893" cy="830997"/>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a:t>
            </a:r>
            <a:endParaRPr kumimoji="1" lang="en-US" altLang="ja-JP" sz="1200" dirty="0">
              <a:latin typeface="メイリオ" panose="020B0604030504040204" pitchFamily="50" charset="-128"/>
              <a:ea typeface="メイリオ" panose="020B0604030504040204" pitchFamily="50" charset="-128"/>
            </a:endParaRPr>
          </a:p>
        </p:txBody>
      </p:sp>
      <p:sp>
        <p:nvSpPr>
          <p:cNvPr id="33" name="テキスト ボックス 32">
            <a:extLst>
              <a:ext uri="{FF2B5EF4-FFF2-40B4-BE49-F238E27FC236}">
                <a16:creationId xmlns:a16="http://schemas.microsoft.com/office/drawing/2014/main" id="{DCA69058-2175-2E80-9B02-5A7C195CA01B}"/>
              </a:ext>
            </a:extLst>
          </p:cNvPr>
          <p:cNvSpPr txBox="1"/>
          <p:nvPr/>
        </p:nvSpPr>
        <p:spPr>
          <a:xfrm>
            <a:off x="6722597" y="3134786"/>
            <a:ext cx="2262158" cy="369332"/>
          </a:xfrm>
          <a:prstGeom prst="rect">
            <a:avLst/>
          </a:prstGeom>
          <a:noFill/>
        </p:spPr>
        <p:txBody>
          <a:bodyPr wrap="none" rtlCol="0">
            <a:spAutoFit/>
          </a:bodyPr>
          <a:lstStyle/>
          <a:p>
            <a:r>
              <a:rPr kumimoji="1" lang="ja-JP" altLang="en-US" b="1" u="sng" dirty="0">
                <a:latin typeface="メイリオ" panose="020B0604030504040204" pitchFamily="50" charset="-128"/>
                <a:ea typeface="メイリオ" panose="020B0604030504040204" pitchFamily="50" charset="-128"/>
              </a:rPr>
              <a:t>どちらでもない理由</a:t>
            </a:r>
            <a:endParaRPr kumimoji="1" lang="en-US" altLang="ja-JP" b="1" u="sng" dirty="0">
              <a:latin typeface="メイリオ" panose="020B0604030504040204" pitchFamily="50" charset="-128"/>
              <a:ea typeface="メイリオ" panose="020B0604030504040204" pitchFamily="50" charset="-128"/>
            </a:endParaRPr>
          </a:p>
        </p:txBody>
      </p:sp>
      <p:sp>
        <p:nvSpPr>
          <p:cNvPr id="34" name="テキスト ボックス 33">
            <a:extLst>
              <a:ext uri="{FF2B5EF4-FFF2-40B4-BE49-F238E27FC236}">
                <a16:creationId xmlns:a16="http://schemas.microsoft.com/office/drawing/2014/main" id="{91914CFB-673D-86F9-31AF-570D996B1BCC}"/>
              </a:ext>
            </a:extLst>
          </p:cNvPr>
          <p:cNvSpPr txBox="1"/>
          <p:nvPr/>
        </p:nvSpPr>
        <p:spPr>
          <a:xfrm>
            <a:off x="520670" y="918285"/>
            <a:ext cx="9089862"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47" name="テキスト ボックス 46">
            <a:extLst>
              <a:ext uri="{FF2B5EF4-FFF2-40B4-BE49-F238E27FC236}">
                <a16:creationId xmlns:a16="http://schemas.microsoft.com/office/drawing/2014/main" id="{DF4E025E-9398-264A-F43C-8B876C8B0676}"/>
              </a:ext>
            </a:extLst>
          </p:cNvPr>
          <p:cNvSpPr txBox="1"/>
          <p:nvPr/>
        </p:nvSpPr>
        <p:spPr>
          <a:xfrm>
            <a:off x="2350528" y="2170634"/>
            <a:ext cx="824264" cy="40011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2000" b="1" dirty="0"/>
              <a:t>50%</a:t>
            </a:r>
          </a:p>
        </p:txBody>
      </p:sp>
      <p:sp>
        <p:nvSpPr>
          <p:cNvPr id="48" name="テキスト ボックス 47">
            <a:extLst>
              <a:ext uri="{FF2B5EF4-FFF2-40B4-BE49-F238E27FC236}">
                <a16:creationId xmlns:a16="http://schemas.microsoft.com/office/drawing/2014/main" id="{D19FFE8C-23E2-9023-9B09-5F168E4E2655}"/>
              </a:ext>
            </a:extLst>
          </p:cNvPr>
          <p:cNvSpPr txBox="1"/>
          <p:nvPr/>
        </p:nvSpPr>
        <p:spPr>
          <a:xfrm>
            <a:off x="6436515" y="2170634"/>
            <a:ext cx="824264" cy="40011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2000" b="1" dirty="0"/>
              <a:t>40%</a:t>
            </a:r>
          </a:p>
        </p:txBody>
      </p:sp>
      <p:sp>
        <p:nvSpPr>
          <p:cNvPr id="49" name="テキスト ボックス 48">
            <a:extLst>
              <a:ext uri="{FF2B5EF4-FFF2-40B4-BE49-F238E27FC236}">
                <a16:creationId xmlns:a16="http://schemas.microsoft.com/office/drawing/2014/main" id="{5B3D2892-B833-F8F4-20A9-8F69C7FC546B}"/>
              </a:ext>
            </a:extLst>
          </p:cNvPr>
          <p:cNvSpPr txBox="1"/>
          <p:nvPr/>
        </p:nvSpPr>
        <p:spPr>
          <a:xfrm>
            <a:off x="8722396" y="2170634"/>
            <a:ext cx="824265" cy="400110"/>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pPr algn="ctr"/>
            <a:r>
              <a:rPr lang="en-US" altLang="ja-JP" sz="2000" b="1" dirty="0"/>
              <a:t>10%</a:t>
            </a:r>
          </a:p>
        </p:txBody>
      </p:sp>
      <p:sp>
        <p:nvSpPr>
          <p:cNvPr id="50" name="テキスト ボックス 49">
            <a:extLst>
              <a:ext uri="{FF2B5EF4-FFF2-40B4-BE49-F238E27FC236}">
                <a16:creationId xmlns:a16="http://schemas.microsoft.com/office/drawing/2014/main" id="{75B51652-1C13-C192-CC97-2C35C275240F}"/>
              </a:ext>
            </a:extLst>
          </p:cNvPr>
          <p:cNvSpPr txBox="1"/>
          <p:nvPr/>
        </p:nvSpPr>
        <p:spPr>
          <a:xfrm>
            <a:off x="422262" y="260096"/>
            <a:ext cx="2698175" cy="307777"/>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1400" b="1" dirty="0"/>
              <a:t>満足度アンケート調査レポート</a:t>
            </a:r>
            <a:endParaRPr lang="en-US" altLang="ja-JP" sz="1400" b="1" dirty="0"/>
          </a:p>
        </p:txBody>
      </p:sp>
      <p:sp>
        <p:nvSpPr>
          <p:cNvPr id="51" name="テキスト ボックス 50">
            <a:extLst>
              <a:ext uri="{FF2B5EF4-FFF2-40B4-BE49-F238E27FC236}">
                <a16:creationId xmlns:a16="http://schemas.microsoft.com/office/drawing/2014/main" id="{77AB3D88-7998-58FA-DAAC-6D3C1434CA1C}"/>
              </a:ext>
            </a:extLst>
          </p:cNvPr>
          <p:cNvSpPr txBox="1"/>
          <p:nvPr/>
        </p:nvSpPr>
        <p:spPr>
          <a:xfrm>
            <a:off x="422262" y="527515"/>
            <a:ext cx="3877985"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○○○○サービスについて</a:t>
            </a:r>
            <a:endParaRPr lang="en-US" altLang="ja-JP" sz="2400" b="1" dirty="0"/>
          </a:p>
        </p:txBody>
      </p:sp>
    </p:spTree>
    <p:extLst>
      <p:ext uri="{BB962C8B-B14F-4D97-AF65-F5344CB8AC3E}">
        <p14:creationId xmlns:p14="http://schemas.microsoft.com/office/powerpoint/2010/main" val="2191238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部分円 16">
            <a:extLst>
              <a:ext uri="{FF2B5EF4-FFF2-40B4-BE49-F238E27FC236}">
                <a16:creationId xmlns:a16="http://schemas.microsoft.com/office/drawing/2014/main" id="{308889F4-F1FA-9A9A-B823-893DA9F7DFDB}"/>
              </a:ext>
            </a:extLst>
          </p:cNvPr>
          <p:cNvSpPr/>
          <p:nvPr/>
        </p:nvSpPr>
        <p:spPr>
          <a:xfrm>
            <a:off x="2630353" y="1774097"/>
            <a:ext cx="4613694" cy="4613694"/>
          </a:xfrm>
          <a:prstGeom prst="pie">
            <a:avLst>
              <a:gd name="adj1" fmla="val 6626036"/>
              <a:gd name="adj2" fmla="val 16200000"/>
            </a:avLst>
          </a:prstGeom>
          <a:solidFill>
            <a:srgbClr val="00B050"/>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楕円 5">
            <a:extLst>
              <a:ext uri="{FF2B5EF4-FFF2-40B4-BE49-F238E27FC236}">
                <a16:creationId xmlns:a16="http://schemas.microsoft.com/office/drawing/2014/main" id="{A4E429E8-135E-6937-D653-D29024E35B6B}"/>
              </a:ext>
            </a:extLst>
          </p:cNvPr>
          <p:cNvSpPr/>
          <p:nvPr/>
        </p:nvSpPr>
        <p:spPr>
          <a:xfrm>
            <a:off x="2641121" y="1769065"/>
            <a:ext cx="4623758" cy="4623758"/>
          </a:xfrm>
          <a:prstGeom prst="ellipse">
            <a:avLst/>
          </a:prstGeom>
          <a:solidFill>
            <a:srgbClr val="FF0000"/>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部分円 6">
            <a:extLst>
              <a:ext uri="{FF2B5EF4-FFF2-40B4-BE49-F238E27FC236}">
                <a16:creationId xmlns:a16="http://schemas.microsoft.com/office/drawing/2014/main" id="{61D1D478-ABF2-88C3-E780-2FE1B726B1C2}"/>
              </a:ext>
            </a:extLst>
          </p:cNvPr>
          <p:cNvSpPr/>
          <p:nvPr/>
        </p:nvSpPr>
        <p:spPr>
          <a:xfrm>
            <a:off x="2646153" y="1774097"/>
            <a:ext cx="4613694" cy="4613694"/>
          </a:xfrm>
          <a:prstGeom prst="pie">
            <a:avLst>
              <a:gd name="adj1" fmla="val 18770408"/>
              <a:gd name="adj2" fmla="val 935878"/>
            </a:avLst>
          </a:prstGeom>
          <a:solidFill>
            <a:srgbClr val="FFFF00"/>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部分円 7">
            <a:extLst>
              <a:ext uri="{FF2B5EF4-FFF2-40B4-BE49-F238E27FC236}">
                <a16:creationId xmlns:a16="http://schemas.microsoft.com/office/drawing/2014/main" id="{91316DEF-B839-3299-2716-140E96D2EE22}"/>
              </a:ext>
            </a:extLst>
          </p:cNvPr>
          <p:cNvSpPr/>
          <p:nvPr/>
        </p:nvSpPr>
        <p:spPr>
          <a:xfrm>
            <a:off x="2646153" y="1774097"/>
            <a:ext cx="4613694" cy="4613694"/>
          </a:xfrm>
          <a:prstGeom prst="pie">
            <a:avLst>
              <a:gd name="adj1" fmla="val 21559299"/>
              <a:gd name="adj2" fmla="val 5238089"/>
            </a:avLst>
          </a:prstGeom>
          <a:solidFill>
            <a:srgbClr val="00B050"/>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部分円 12">
            <a:extLst>
              <a:ext uri="{FF2B5EF4-FFF2-40B4-BE49-F238E27FC236}">
                <a16:creationId xmlns:a16="http://schemas.microsoft.com/office/drawing/2014/main" id="{271757CD-E8C0-3F60-D31C-7D753FE1E08B}"/>
              </a:ext>
            </a:extLst>
          </p:cNvPr>
          <p:cNvSpPr/>
          <p:nvPr/>
        </p:nvSpPr>
        <p:spPr>
          <a:xfrm>
            <a:off x="2646153" y="1774097"/>
            <a:ext cx="4613694" cy="4613694"/>
          </a:xfrm>
          <a:prstGeom prst="pie">
            <a:avLst>
              <a:gd name="adj1" fmla="val 8250980"/>
              <a:gd name="adj2" fmla="val 16200000"/>
            </a:avLst>
          </a:prstGeom>
          <a:solidFill>
            <a:srgbClr val="00B0F0"/>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フリーフォーム: 図形 23">
            <a:extLst>
              <a:ext uri="{FF2B5EF4-FFF2-40B4-BE49-F238E27FC236}">
                <a16:creationId xmlns:a16="http://schemas.microsoft.com/office/drawing/2014/main" id="{4C76D3B0-7CB7-EB1E-85EB-E07E99E40C6F}"/>
              </a:ext>
            </a:extLst>
          </p:cNvPr>
          <p:cNvSpPr/>
          <p:nvPr/>
        </p:nvSpPr>
        <p:spPr>
          <a:xfrm>
            <a:off x="5650302" y="1953757"/>
            <a:ext cx="3821502" cy="621102"/>
          </a:xfrm>
          <a:custGeom>
            <a:avLst/>
            <a:gdLst>
              <a:gd name="connsiteX0" fmla="*/ 0 w 3821502"/>
              <a:gd name="connsiteY0" fmla="*/ 621102 h 621102"/>
              <a:gd name="connsiteX1" fmla="*/ 621102 w 3821502"/>
              <a:gd name="connsiteY1" fmla="*/ 0 h 621102"/>
              <a:gd name="connsiteX2" fmla="*/ 3821502 w 3821502"/>
              <a:gd name="connsiteY2" fmla="*/ 0 h 621102"/>
            </a:gdLst>
            <a:ahLst/>
            <a:cxnLst>
              <a:cxn ang="0">
                <a:pos x="connsiteX0" y="connsiteY0"/>
              </a:cxn>
              <a:cxn ang="0">
                <a:pos x="connsiteX1" y="connsiteY1"/>
              </a:cxn>
              <a:cxn ang="0">
                <a:pos x="connsiteX2" y="connsiteY2"/>
              </a:cxn>
            </a:cxnLst>
            <a:rect l="l" t="t" r="r" b="b"/>
            <a:pathLst>
              <a:path w="3821502" h="621102">
                <a:moveTo>
                  <a:pt x="0" y="621102"/>
                </a:moveTo>
                <a:lnTo>
                  <a:pt x="621102" y="0"/>
                </a:lnTo>
                <a:lnTo>
                  <a:pt x="3821502" y="0"/>
                </a:lnTo>
              </a:path>
            </a:pathLst>
          </a:custGeom>
          <a:noFill/>
          <a:ln w="38100">
            <a:solidFill>
              <a:schemeClr val="tx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6" name="直線コネクタ 25">
            <a:extLst>
              <a:ext uri="{FF2B5EF4-FFF2-40B4-BE49-F238E27FC236}">
                <a16:creationId xmlns:a16="http://schemas.microsoft.com/office/drawing/2014/main" id="{99C30A40-6B78-5606-58E8-E45600A4BB81}"/>
              </a:ext>
            </a:extLst>
          </p:cNvPr>
          <p:cNvCxnSpPr/>
          <p:nvPr/>
        </p:nvCxnSpPr>
        <p:spPr>
          <a:xfrm>
            <a:off x="6711351" y="3596196"/>
            <a:ext cx="2786332" cy="0"/>
          </a:xfrm>
          <a:prstGeom prst="line">
            <a:avLst/>
          </a:prstGeom>
          <a:noFill/>
          <a:ln w="38100">
            <a:solidFill>
              <a:schemeClr val="tx1"/>
            </a:solidFill>
            <a:headEnd type="oval"/>
          </a:ln>
        </p:spPr>
        <p:style>
          <a:lnRef idx="2">
            <a:schemeClr val="accent1">
              <a:shade val="50000"/>
            </a:schemeClr>
          </a:lnRef>
          <a:fillRef idx="1">
            <a:schemeClr val="accent1"/>
          </a:fillRef>
          <a:effectRef idx="0">
            <a:schemeClr val="accent1"/>
          </a:effectRef>
          <a:fontRef idx="minor">
            <a:schemeClr val="lt1"/>
          </a:fontRef>
        </p:style>
      </p:cxnSp>
      <p:sp>
        <p:nvSpPr>
          <p:cNvPr id="27" name="フリーフォーム: 図形 26">
            <a:extLst>
              <a:ext uri="{FF2B5EF4-FFF2-40B4-BE49-F238E27FC236}">
                <a16:creationId xmlns:a16="http://schemas.microsoft.com/office/drawing/2014/main" id="{B50354A6-2D83-A26C-FF3C-F5005BF4D160}"/>
              </a:ext>
            </a:extLst>
          </p:cNvPr>
          <p:cNvSpPr/>
          <p:nvPr/>
        </p:nvSpPr>
        <p:spPr>
          <a:xfrm flipV="1">
            <a:off x="5650302" y="4949289"/>
            <a:ext cx="3821502" cy="621102"/>
          </a:xfrm>
          <a:custGeom>
            <a:avLst/>
            <a:gdLst>
              <a:gd name="connsiteX0" fmla="*/ 0 w 3821502"/>
              <a:gd name="connsiteY0" fmla="*/ 621102 h 621102"/>
              <a:gd name="connsiteX1" fmla="*/ 621102 w 3821502"/>
              <a:gd name="connsiteY1" fmla="*/ 0 h 621102"/>
              <a:gd name="connsiteX2" fmla="*/ 3821502 w 3821502"/>
              <a:gd name="connsiteY2" fmla="*/ 0 h 621102"/>
            </a:gdLst>
            <a:ahLst/>
            <a:cxnLst>
              <a:cxn ang="0">
                <a:pos x="connsiteX0" y="connsiteY0"/>
              </a:cxn>
              <a:cxn ang="0">
                <a:pos x="connsiteX1" y="connsiteY1"/>
              </a:cxn>
              <a:cxn ang="0">
                <a:pos x="connsiteX2" y="connsiteY2"/>
              </a:cxn>
            </a:cxnLst>
            <a:rect l="l" t="t" r="r" b="b"/>
            <a:pathLst>
              <a:path w="3821502" h="621102">
                <a:moveTo>
                  <a:pt x="0" y="621102"/>
                </a:moveTo>
                <a:lnTo>
                  <a:pt x="621102" y="0"/>
                </a:lnTo>
                <a:lnTo>
                  <a:pt x="3821502" y="0"/>
                </a:lnTo>
              </a:path>
            </a:pathLst>
          </a:custGeom>
          <a:noFill/>
          <a:ln w="38100">
            <a:solidFill>
              <a:schemeClr val="tx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図形 27">
            <a:extLst>
              <a:ext uri="{FF2B5EF4-FFF2-40B4-BE49-F238E27FC236}">
                <a16:creationId xmlns:a16="http://schemas.microsoft.com/office/drawing/2014/main" id="{3F257F0C-5238-02A9-2B19-02CD69FCE472}"/>
              </a:ext>
            </a:extLst>
          </p:cNvPr>
          <p:cNvSpPr/>
          <p:nvPr/>
        </p:nvSpPr>
        <p:spPr>
          <a:xfrm flipH="1">
            <a:off x="671525" y="2237659"/>
            <a:ext cx="3821502" cy="621102"/>
          </a:xfrm>
          <a:custGeom>
            <a:avLst/>
            <a:gdLst>
              <a:gd name="connsiteX0" fmla="*/ 0 w 3821502"/>
              <a:gd name="connsiteY0" fmla="*/ 621102 h 621102"/>
              <a:gd name="connsiteX1" fmla="*/ 621102 w 3821502"/>
              <a:gd name="connsiteY1" fmla="*/ 0 h 621102"/>
              <a:gd name="connsiteX2" fmla="*/ 3821502 w 3821502"/>
              <a:gd name="connsiteY2" fmla="*/ 0 h 621102"/>
            </a:gdLst>
            <a:ahLst/>
            <a:cxnLst>
              <a:cxn ang="0">
                <a:pos x="connsiteX0" y="connsiteY0"/>
              </a:cxn>
              <a:cxn ang="0">
                <a:pos x="connsiteX1" y="connsiteY1"/>
              </a:cxn>
              <a:cxn ang="0">
                <a:pos x="connsiteX2" y="connsiteY2"/>
              </a:cxn>
            </a:cxnLst>
            <a:rect l="l" t="t" r="r" b="b"/>
            <a:pathLst>
              <a:path w="3821502" h="621102">
                <a:moveTo>
                  <a:pt x="0" y="621102"/>
                </a:moveTo>
                <a:lnTo>
                  <a:pt x="621102" y="0"/>
                </a:lnTo>
                <a:lnTo>
                  <a:pt x="3821502" y="0"/>
                </a:lnTo>
              </a:path>
            </a:pathLst>
          </a:custGeom>
          <a:noFill/>
          <a:ln w="38100">
            <a:solidFill>
              <a:schemeClr val="tx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a:extLst>
              <a:ext uri="{FF2B5EF4-FFF2-40B4-BE49-F238E27FC236}">
                <a16:creationId xmlns:a16="http://schemas.microsoft.com/office/drawing/2014/main" id="{066FEDA3-F55A-A024-0A2D-0F2F4412F5CC}"/>
              </a:ext>
            </a:extLst>
          </p:cNvPr>
          <p:cNvSpPr txBox="1"/>
          <p:nvPr/>
        </p:nvSpPr>
        <p:spPr>
          <a:xfrm>
            <a:off x="6793200" y="2061959"/>
            <a:ext cx="2877011" cy="95410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33" name="テキスト ボックス 32">
            <a:extLst>
              <a:ext uri="{FF2B5EF4-FFF2-40B4-BE49-F238E27FC236}">
                <a16:creationId xmlns:a16="http://schemas.microsoft.com/office/drawing/2014/main" id="{FA2BB4C1-29B3-BB1A-7459-20115040F5FD}"/>
              </a:ext>
            </a:extLst>
          </p:cNvPr>
          <p:cNvSpPr txBox="1"/>
          <p:nvPr/>
        </p:nvSpPr>
        <p:spPr>
          <a:xfrm>
            <a:off x="7329042" y="3730278"/>
            <a:ext cx="2376679" cy="1169551"/>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34" name="テキスト ボックス 33">
            <a:extLst>
              <a:ext uri="{FF2B5EF4-FFF2-40B4-BE49-F238E27FC236}">
                <a16:creationId xmlns:a16="http://schemas.microsoft.com/office/drawing/2014/main" id="{8986CF98-CD32-2EB6-83FE-1E6D85AF9F5D}"/>
              </a:ext>
            </a:extLst>
          </p:cNvPr>
          <p:cNvSpPr txBox="1"/>
          <p:nvPr/>
        </p:nvSpPr>
        <p:spPr>
          <a:xfrm>
            <a:off x="6525782" y="5701047"/>
            <a:ext cx="2877011" cy="95410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35" name="テキスト ボックス 34">
            <a:extLst>
              <a:ext uri="{FF2B5EF4-FFF2-40B4-BE49-F238E27FC236}">
                <a16:creationId xmlns:a16="http://schemas.microsoft.com/office/drawing/2014/main" id="{23D62732-55BC-6AE2-71B5-7D766CC63C86}"/>
              </a:ext>
            </a:extLst>
          </p:cNvPr>
          <p:cNvSpPr txBox="1"/>
          <p:nvPr/>
        </p:nvSpPr>
        <p:spPr>
          <a:xfrm>
            <a:off x="579884" y="1774867"/>
            <a:ext cx="1723549"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solidFill>
                  <a:srgbClr val="002060"/>
                </a:solidFill>
              </a:rPr>
              <a:t>とても満足</a:t>
            </a:r>
            <a:endParaRPr lang="en-US" altLang="ja-JP" sz="2400" b="1" dirty="0">
              <a:solidFill>
                <a:srgbClr val="002060"/>
              </a:solidFill>
            </a:endParaRPr>
          </a:p>
        </p:txBody>
      </p:sp>
      <p:sp>
        <p:nvSpPr>
          <p:cNvPr id="38" name="テキスト ボックス 37">
            <a:extLst>
              <a:ext uri="{FF2B5EF4-FFF2-40B4-BE49-F238E27FC236}">
                <a16:creationId xmlns:a16="http://schemas.microsoft.com/office/drawing/2014/main" id="{93B0FE16-A8C5-DD16-D75C-521781E67D14}"/>
              </a:ext>
            </a:extLst>
          </p:cNvPr>
          <p:cNvSpPr txBox="1"/>
          <p:nvPr/>
        </p:nvSpPr>
        <p:spPr>
          <a:xfrm>
            <a:off x="7041069" y="1490965"/>
            <a:ext cx="1723549"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solidFill>
                  <a:srgbClr val="002060"/>
                </a:solidFill>
              </a:rPr>
              <a:t>かなり不満</a:t>
            </a:r>
            <a:endParaRPr lang="en-US" altLang="ja-JP" sz="2400" b="1" dirty="0">
              <a:solidFill>
                <a:srgbClr val="002060"/>
              </a:solidFill>
            </a:endParaRPr>
          </a:p>
        </p:txBody>
      </p:sp>
      <p:sp>
        <p:nvSpPr>
          <p:cNvPr id="39" name="テキスト ボックス 38">
            <a:extLst>
              <a:ext uri="{FF2B5EF4-FFF2-40B4-BE49-F238E27FC236}">
                <a16:creationId xmlns:a16="http://schemas.microsoft.com/office/drawing/2014/main" id="{8ED2FEDE-1201-63D1-F2B6-87AFF109E489}"/>
              </a:ext>
            </a:extLst>
          </p:cNvPr>
          <p:cNvSpPr txBox="1"/>
          <p:nvPr/>
        </p:nvSpPr>
        <p:spPr>
          <a:xfrm>
            <a:off x="7369930" y="3142030"/>
            <a:ext cx="800219"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solidFill>
                  <a:srgbClr val="002060"/>
                </a:solidFill>
              </a:rPr>
              <a:t>不満</a:t>
            </a:r>
            <a:endParaRPr lang="en-US" altLang="ja-JP" sz="2400" b="1" dirty="0">
              <a:solidFill>
                <a:srgbClr val="002060"/>
              </a:solidFill>
            </a:endParaRPr>
          </a:p>
        </p:txBody>
      </p:sp>
      <p:sp>
        <p:nvSpPr>
          <p:cNvPr id="40" name="テキスト ボックス 39">
            <a:extLst>
              <a:ext uri="{FF2B5EF4-FFF2-40B4-BE49-F238E27FC236}">
                <a16:creationId xmlns:a16="http://schemas.microsoft.com/office/drawing/2014/main" id="{AB624400-D8BE-35D7-F604-90730000F7CC}"/>
              </a:ext>
            </a:extLst>
          </p:cNvPr>
          <p:cNvSpPr txBox="1"/>
          <p:nvPr/>
        </p:nvSpPr>
        <p:spPr>
          <a:xfrm>
            <a:off x="6853892" y="5143108"/>
            <a:ext cx="2339102" cy="461665"/>
          </a:xfrm>
          <a:prstGeom prst="rect">
            <a:avLst/>
          </a:prstGeom>
          <a:noFill/>
        </p:spPr>
        <p:txBody>
          <a:bodyPr wrap="none" rtlCol="0">
            <a:spAutoFit/>
          </a:bodyPr>
          <a:lstStyle>
            <a:defPPr>
              <a:defRPr lang="en-US"/>
            </a:defPPr>
            <a:lvl1pPr>
              <a:defRPr kumimoji="1" sz="2400" b="1">
                <a:solidFill>
                  <a:srgbClr val="002060"/>
                </a:solidFill>
                <a:latin typeface="メイリオ" panose="020B0604030504040204" pitchFamily="50" charset="-128"/>
                <a:ea typeface="メイリオ" panose="020B0604030504040204" pitchFamily="50" charset="-128"/>
              </a:defRPr>
            </a:lvl1pPr>
          </a:lstStyle>
          <a:p>
            <a:r>
              <a:rPr lang="ja-JP" altLang="en-US" dirty="0"/>
              <a:t>どちらでもない</a:t>
            </a:r>
            <a:endParaRPr lang="en-US" altLang="ja-JP" dirty="0"/>
          </a:p>
        </p:txBody>
      </p:sp>
      <p:sp>
        <p:nvSpPr>
          <p:cNvPr id="41" name="テキスト ボックス 40">
            <a:extLst>
              <a:ext uri="{FF2B5EF4-FFF2-40B4-BE49-F238E27FC236}">
                <a16:creationId xmlns:a16="http://schemas.microsoft.com/office/drawing/2014/main" id="{E9A47326-465B-096A-B9DD-FA8583E1D1C8}"/>
              </a:ext>
            </a:extLst>
          </p:cNvPr>
          <p:cNvSpPr txBox="1"/>
          <p:nvPr/>
        </p:nvSpPr>
        <p:spPr>
          <a:xfrm>
            <a:off x="677071" y="2345861"/>
            <a:ext cx="2877011" cy="1815882"/>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18" name="部分円 17">
            <a:extLst>
              <a:ext uri="{FF2B5EF4-FFF2-40B4-BE49-F238E27FC236}">
                <a16:creationId xmlns:a16="http://schemas.microsoft.com/office/drawing/2014/main" id="{D01EA34B-C34E-3E5C-64F5-F0D2A8B9C2F7}"/>
              </a:ext>
            </a:extLst>
          </p:cNvPr>
          <p:cNvSpPr/>
          <p:nvPr/>
        </p:nvSpPr>
        <p:spPr>
          <a:xfrm>
            <a:off x="2646153" y="1774097"/>
            <a:ext cx="4613694" cy="4613694"/>
          </a:xfrm>
          <a:prstGeom prst="pie">
            <a:avLst>
              <a:gd name="adj1" fmla="val 4948562"/>
              <a:gd name="adj2" fmla="val 9336689"/>
            </a:avLst>
          </a:prstGeom>
          <a:solidFill>
            <a:srgbClr val="FF99FF"/>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19" name="直線コネクタ 18">
            <a:extLst>
              <a:ext uri="{FF2B5EF4-FFF2-40B4-BE49-F238E27FC236}">
                <a16:creationId xmlns:a16="http://schemas.microsoft.com/office/drawing/2014/main" id="{B59BA7EE-834F-B978-AF99-D1F2DC8934CA}"/>
              </a:ext>
            </a:extLst>
          </p:cNvPr>
          <p:cNvCxnSpPr>
            <a:cxnSpLocks/>
          </p:cNvCxnSpPr>
          <p:nvPr/>
        </p:nvCxnSpPr>
        <p:spPr>
          <a:xfrm flipH="1">
            <a:off x="645646" y="5179916"/>
            <a:ext cx="3167229" cy="0"/>
          </a:xfrm>
          <a:prstGeom prst="line">
            <a:avLst/>
          </a:prstGeom>
          <a:noFill/>
          <a:ln w="38100">
            <a:solidFill>
              <a:schemeClr val="tx1"/>
            </a:solidFill>
            <a:headEnd type="oval"/>
          </a:ln>
        </p:spPr>
        <p:style>
          <a:lnRef idx="2">
            <a:schemeClr val="accent1">
              <a:shade val="50000"/>
            </a:schemeClr>
          </a:lnRef>
          <a:fillRef idx="1">
            <a:schemeClr val="accent1"/>
          </a:fillRef>
          <a:effectRef idx="0">
            <a:schemeClr val="accent1"/>
          </a:effectRef>
          <a:fontRef idx="minor">
            <a:schemeClr val="lt1"/>
          </a:fontRef>
        </p:style>
      </p:cxnSp>
      <p:sp>
        <p:nvSpPr>
          <p:cNvPr id="21" name="テキスト ボックス 20">
            <a:extLst>
              <a:ext uri="{FF2B5EF4-FFF2-40B4-BE49-F238E27FC236}">
                <a16:creationId xmlns:a16="http://schemas.microsoft.com/office/drawing/2014/main" id="{5315610F-06E1-52D6-3E89-80D96010F53D}"/>
              </a:ext>
            </a:extLst>
          </p:cNvPr>
          <p:cNvSpPr txBox="1"/>
          <p:nvPr/>
        </p:nvSpPr>
        <p:spPr>
          <a:xfrm>
            <a:off x="579884" y="4725750"/>
            <a:ext cx="800219"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solidFill>
                  <a:srgbClr val="002060"/>
                </a:solidFill>
              </a:rPr>
              <a:t>満足</a:t>
            </a:r>
            <a:endParaRPr lang="en-US" altLang="ja-JP" sz="2400" b="1" dirty="0">
              <a:solidFill>
                <a:srgbClr val="002060"/>
              </a:solidFill>
            </a:endParaRPr>
          </a:p>
        </p:txBody>
      </p:sp>
      <p:sp>
        <p:nvSpPr>
          <p:cNvPr id="22" name="テキスト ボックス 21">
            <a:extLst>
              <a:ext uri="{FF2B5EF4-FFF2-40B4-BE49-F238E27FC236}">
                <a16:creationId xmlns:a16="http://schemas.microsoft.com/office/drawing/2014/main" id="{F9599151-4888-6E1C-C88A-E5D115492816}"/>
              </a:ext>
            </a:extLst>
          </p:cNvPr>
          <p:cNvSpPr txBox="1"/>
          <p:nvPr/>
        </p:nvSpPr>
        <p:spPr>
          <a:xfrm>
            <a:off x="547867" y="5313998"/>
            <a:ext cx="2895510" cy="95410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8E83CD6F-2664-26C4-909E-ECF312D7F278}"/>
              </a:ext>
            </a:extLst>
          </p:cNvPr>
          <p:cNvSpPr txBox="1"/>
          <p:nvPr/>
        </p:nvSpPr>
        <p:spPr>
          <a:xfrm>
            <a:off x="5145013" y="2679680"/>
            <a:ext cx="668773"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en-US" altLang="ja-JP" sz="1600" b="1" dirty="0"/>
              <a:t>00</a:t>
            </a:r>
            <a:r>
              <a:rPr lang="ja-JP" altLang="en-US" sz="1600" b="1" dirty="0"/>
              <a:t>％</a:t>
            </a:r>
            <a:endParaRPr lang="en-US" altLang="ja-JP" sz="1600" b="1" dirty="0"/>
          </a:p>
        </p:txBody>
      </p:sp>
      <p:sp>
        <p:nvSpPr>
          <p:cNvPr id="31" name="テキスト ボックス 30">
            <a:extLst>
              <a:ext uri="{FF2B5EF4-FFF2-40B4-BE49-F238E27FC236}">
                <a16:creationId xmlns:a16="http://schemas.microsoft.com/office/drawing/2014/main" id="{27894C15-57EA-4A14-AEEC-620FB1A89898}"/>
              </a:ext>
            </a:extLst>
          </p:cNvPr>
          <p:cNvSpPr txBox="1"/>
          <p:nvPr/>
        </p:nvSpPr>
        <p:spPr>
          <a:xfrm>
            <a:off x="5748862" y="3499190"/>
            <a:ext cx="668773"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en-US" altLang="ja-JP" sz="1600" b="1" dirty="0"/>
              <a:t>00</a:t>
            </a:r>
            <a:r>
              <a:rPr lang="ja-JP" altLang="en-US" sz="1600" b="1" dirty="0"/>
              <a:t>％</a:t>
            </a:r>
            <a:endParaRPr lang="en-US" altLang="ja-JP" sz="1600" b="1" dirty="0"/>
          </a:p>
        </p:txBody>
      </p:sp>
      <p:sp>
        <p:nvSpPr>
          <p:cNvPr id="44" name="テキスト ボックス 43">
            <a:extLst>
              <a:ext uri="{FF2B5EF4-FFF2-40B4-BE49-F238E27FC236}">
                <a16:creationId xmlns:a16="http://schemas.microsoft.com/office/drawing/2014/main" id="{C852DC6A-16DD-8816-BE8F-3D5E01235AC9}"/>
              </a:ext>
            </a:extLst>
          </p:cNvPr>
          <p:cNvSpPr txBox="1"/>
          <p:nvPr/>
        </p:nvSpPr>
        <p:spPr>
          <a:xfrm>
            <a:off x="5636719" y="4353205"/>
            <a:ext cx="668773"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en-US" altLang="ja-JP" sz="1600" b="1" dirty="0"/>
              <a:t>00</a:t>
            </a:r>
            <a:r>
              <a:rPr lang="ja-JP" altLang="en-US" sz="1600" b="1" dirty="0"/>
              <a:t>％</a:t>
            </a:r>
            <a:endParaRPr lang="en-US" altLang="ja-JP" sz="1600" b="1" dirty="0"/>
          </a:p>
        </p:txBody>
      </p:sp>
      <p:sp>
        <p:nvSpPr>
          <p:cNvPr id="45" name="テキスト ボックス 44">
            <a:extLst>
              <a:ext uri="{FF2B5EF4-FFF2-40B4-BE49-F238E27FC236}">
                <a16:creationId xmlns:a16="http://schemas.microsoft.com/office/drawing/2014/main" id="{7D08263A-35C6-E77F-2FF4-7094E3E2C5A9}"/>
              </a:ext>
            </a:extLst>
          </p:cNvPr>
          <p:cNvSpPr txBox="1"/>
          <p:nvPr/>
        </p:nvSpPr>
        <p:spPr>
          <a:xfrm>
            <a:off x="4066711" y="4767273"/>
            <a:ext cx="668773"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en-US" altLang="ja-JP" sz="1600" b="1" dirty="0"/>
              <a:t>00</a:t>
            </a:r>
            <a:r>
              <a:rPr lang="ja-JP" altLang="en-US" sz="1600" b="1" dirty="0"/>
              <a:t>％</a:t>
            </a:r>
            <a:endParaRPr lang="en-US" altLang="ja-JP" sz="1600" b="1" dirty="0"/>
          </a:p>
        </p:txBody>
      </p:sp>
      <p:sp>
        <p:nvSpPr>
          <p:cNvPr id="46" name="テキスト ボックス 45">
            <a:extLst>
              <a:ext uri="{FF2B5EF4-FFF2-40B4-BE49-F238E27FC236}">
                <a16:creationId xmlns:a16="http://schemas.microsoft.com/office/drawing/2014/main" id="{DEFDD4CC-CBB8-100D-F3AC-8EF61077E6F4}"/>
              </a:ext>
            </a:extLst>
          </p:cNvPr>
          <p:cNvSpPr txBox="1"/>
          <p:nvPr/>
        </p:nvSpPr>
        <p:spPr>
          <a:xfrm>
            <a:off x="3816545" y="3318035"/>
            <a:ext cx="668773" cy="338554"/>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en-US" altLang="ja-JP" sz="1600" b="1" dirty="0"/>
              <a:t>00</a:t>
            </a:r>
            <a:r>
              <a:rPr lang="ja-JP" altLang="en-US" sz="1600" b="1" dirty="0"/>
              <a:t>％</a:t>
            </a:r>
            <a:endParaRPr lang="en-US" altLang="ja-JP" sz="1600" b="1" dirty="0"/>
          </a:p>
        </p:txBody>
      </p:sp>
      <p:sp>
        <p:nvSpPr>
          <p:cNvPr id="47" name="テキスト ボックス 46">
            <a:extLst>
              <a:ext uri="{FF2B5EF4-FFF2-40B4-BE49-F238E27FC236}">
                <a16:creationId xmlns:a16="http://schemas.microsoft.com/office/drawing/2014/main" id="{D63BE97C-1FBB-8EA8-6658-EFA85E244589}"/>
              </a:ext>
            </a:extLst>
          </p:cNvPr>
          <p:cNvSpPr txBox="1"/>
          <p:nvPr/>
        </p:nvSpPr>
        <p:spPr>
          <a:xfrm>
            <a:off x="520670" y="918285"/>
            <a:ext cx="9089862" cy="523220"/>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endParaRPr kumimoji="1" lang="en-US" altLang="ja-JP" sz="1400" dirty="0">
              <a:latin typeface="メイリオ" panose="020B0604030504040204" pitchFamily="50" charset="-128"/>
              <a:ea typeface="メイリオ" panose="020B0604030504040204" pitchFamily="50" charset="-128"/>
            </a:endParaRPr>
          </a:p>
        </p:txBody>
      </p:sp>
      <p:sp>
        <p:nvSpPr>
          <p:cNvPr id="48" name="テキスト ボックス 47">
            <a:extLst>
              <a:ext uri="{FF2B5EF4-FFF2-40B4-BE49-F238E27FC236}">
                <a16:creationId xmlns:a16="http://schemas.microsoft.com/office/drawing/2014/main" id="{F8D69E3E-E64D-D6A5-A984-374BEDABFD64}"/>
              </a:ext>
            </a:extLst>
          </p:cNvPr>
          <p:cNvSpPr txBox="1"/>
          <p:nvPr/>
        </p:nvSpPr>
        <p:spPr>
          <a:xfrm>
            <a:off x="422262" y="260096"/>
            <a:ext cx="2698175" cy="307777"/>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1400" b="1" dirty="0"/>
              <a:t>満足度アンケート調査レポート</a:t>
            </a:r>
            <a:endParaRPr lang="en-US" altLang="ja-JP" sz="1400" b="1" dirty="0"/>
          </a:p>
        </p:txBody>
      </p:sp>
      <p:sp>
        <p:nvSpPr>
          <p:cNvPr id="49" name="テキスト ボックス 48">
            <a:extLst>
              <a:ext uri="{FF2B5EF4-FFF2-40B4-BE49-F238E27FC236}">
                <a16:creationId xmlns:a16="http://schemas.microsoft.com/office/drawing/2014/main" id="{31C46313-F388-31E5-0D92-9567030A7BFF}"/>
              </a:ext>
            </a:extLst>
          </p:cNvPr>
          <p:cNvSpPr txBox="1"/>
          <p:nvPr/>
        </p:nvSpPr>
        <p:spPr>
          <a:xfrm>
            <a:off x="422262" y="527515"/>
            <a:ext cx="3877985" cy="461665"/>
          </a:xfrm>
          <a:prstGeom prst="rect">
            <a:avLst/>
          </a:prstGeom>
          <a:noFill/>
        </p:spPr>
        <p:txBody>
          <a:bodyPr wrap="none" rtlCol="0">
            <a:spAutoFit/>
          </a:bodyPr>
          <a:lstStyle>
            <a:defPPr>
              <a:defRPr lang="en-US"/>
            </a:defPPr>
            <a:lvl1pPr>
              <a:defRPr kumimoji="1">
                <a:latin typeface="メイリオ" panose="020B0604030504040204" pitchFamily="50" charset="-128"/>
                <a:ea typeface="メイリオ" panose="020B0604030504040204" pitchFamily="50" charset="-128"/>
              </a:defRPr>
            </a:lvl1pPr>
          </a:lstStyle>
          <a:p>
            <a:r>
              <a:rPr lang="ja-JP" altLang="en-US" sz="2400" b="1" dirty="0"/>
              <a:t>○○○○サービスについて</a:t>
            </a:r>
            <a:endParaRPr lang="en-US" altLang="ja-JP" sz="2400" b="1" dirty="0"/>
          </a:p>
        </p:txBody>
      </p:sp>
    </p:spTree>
    <p:extLst>
      <p:ext uri="{BB962C8B-B14F-4D97-AF65-F5344CB8AC3E}">
        <p14:creationId xmlns:p14="http://schemas.microsoft.com/office/powerpoint/2010/main" val="72838845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1415</TotalTime>
  <Words>1007</Words>
  <Application>Microsoft Office PowerPoint</Application>
  <PresentationFormat>A4 210 x 297 mm</PresentationFormat>
  <Paragraphs>54</Paragraphs>
  <Slides>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vt:i4>
      </vt:variant>
    </vt:vector>
  </HeadingPairs>
  <TitlesOfParts>
    <vt:vector size="8" baseType="lpstr">
      <vt:lpstr>メイリオ</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pptxm32_満足度アンケート調査レポートのテンプレート</dc:title>
  <dc:subject>pptxm32_満足度アンケート調査レポートのテンプレート</dc:subject>
  <dc:creator>でじけろお</dc:creator>
  <cp:revision>1</cp:revision>
  <dcterms:created xsi:type="dcterms:W3CDTF">2018-05-20T00:31:01Z</dcterms:created>
  <dcterms:modified xsi:type="dcterms:W3CDTF">2023-12-14T13:47:24Z</dcterms:modified>
  <cp:version>1</cp:version>
</cp:coreProperties>
</file>